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용이고딕-레귤러" panose="020B0600000101010101" charset="-127"/>
      <p:regular r:id="rId30"/>
    </p:embeddedFont>
    <p:embeddedFont>
      <p:font typeface="용이고딕-레귤러 Bold" panose="020B0600000101010101" charset="-127"/>
      <p:regular r:id="rId31"/>
    </p:embeddedFont>
    <p:embeddedFont>
      <p:font typeface="용이고딕-레귤러 Ultra-Bold" panose="020B0600000101010101" charset="-127"/>
      <p:regular r:id="rId32"/>
    </p:embeddedFont>
    <p:embeddedFont>
      <p:font typeface="윤고딕" panose="020B0600000101010101" charset="-127"/>
      <p:regular r:id="rId33"/>
    </p:embeddedFont>
    <p:embeddedFont>
      <p:font typeface="윤고딕 Bold" panose="020B0600000101010101" charset="-127"/>
      <p:regular r:id="rId34"/>
    </p:embeddedFont>
    <p:embeddedFont>
      <p:font typeface="Roboto Condensed" panose="02000000000000000000" pitchFamily="2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67568" autoAdjust="0"/>
  </p:normalViewPr>
  <p:slideViewPr>
    <p:cSldViewPr>
      <p:cViewPr varScale="1">
        <p:scale>
          <a:sx n="37" d="100"/>
          <a:sy n="37" d="100"/>
        </p:scale>
        <p:origin x="171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프로그래밍에서</a:t>
            </a:r>
            <a:r>
              <a:rPr lang="en-US" dirty="0"/>
              <a:t> </a:t>
            </a:r>
            <a:r>
              <a:rPr lang="en-US" dirty="0" err="1"/>
              <a:t>오류가</a:t>
            </a:r>
            <a:r>
              <a:rPr lang="en-US" dirty="0"/>
              <a:t> </a:t>
            </a:r>
            <a:r>
              <a:rPr lang="en-US" dirty="0" err="1"/>
              <a:t>발생하면</a:t>
            </a:r>
            <a:r>
              <a:rPr lang="en-US" dirty="0"/>
              <a:t> </a:t>
            </a:r>
            <a:r>
              <a:rPr lang="en-US" dirty="0" err="1"/>
              <a:t>원치</a:t>
            </a:r>
            <a:r>
              <a:rPr lang="en-US" dirty="0"/>
              <a:t> </a:t>
            </a:r>
            <a:r>
              <a:rPr lang="en-US" dirty="0" err="1"/>
              <a:t>않는</a:t>
            </a:r>
            <a:r>
              <a:rPr lang="en-US" dirty="0"/>
              <a:t> </a:t>
            </a:r>
            <a:r>
              <a:rPr lang="en-US" dirty="0" err="1"/>
              <a:t>버그를</a:t>
            </a:r>
            <a:r>
              <a:rPr lang="en-US" dirty="0"/>
              <a:t> </a:t>
            </a:r>
            <a:r>
              <a:rPr lang="en-US" dirty="0" err="1"/>
              <a:t>일으키거나</a:t>
            </a:r>
            <a:r>
              <a:rPr lang="en-US" dirty="0"/>
              <a:t>,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dirty="0" err="1"/>
              <a:t>중인</a:t>
            </a:r>
            <a:r>
              <a:rPr lang="en-US" dirty="0"/>
              <a:t> </a:t>
            </a:r>
            <a:r>
              <a:rPr lang="en-US" dirty="0" err="1"/>
              <a:t>프로그램을</a:t>
            </a:r>
            <a:r>
              <a:rPr lang="en-US" dirty="0"/>
              <a:t> </a:t>
            </a:r>
            <a:r>
              <a:rPr lang="en-US" dirty="0" err="1"/>
              <a:t>강제로</a:t>
            </a:r>
            <a:r>
              <a:rPr lang="en-US" dirty="0"/>
              <a:t> </a:t>
            </a:r>
            <a:r>
              <a:rPr lang="en-US" dirty="0" err="1"/>
              <a:t>종료시키기도</a:t>
            </a:r>
            <a:r>
              <a:rPr lang="en-US" dirty="0"/>
              <a:t> </a:t>
            </a:r>
            <a:r>
              <a:rPr lang="en-US" dirty="0" err="1"/>
              <a:t>합니다</a:t>
            </a:r>
            <a:r>
              <a:rPr lang="en-US" dirty="0"/>
              <a:t>. </a:t>
            </a:r>
          </a:p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이러한</a:t>
            </a:r>
            <a:r>
              <a:rPr lang="en-US" dirty="0"/>
              <a:t> </a:t>
            </a:r>
            <a:r>
              <a:rPr lang="en-US" dirty="0" err="1"/>
              <a:t>오류는</a:t>
            </a:r>
            <a:r>
              <a:rPr lang="en-US" dirty="0"/>
              <a:t> </a:t>
            </a:r>
            <a:r>
              <a:rPr lang="en-US" dirty="0" err="1"/>
              <a:t>발생</a:t>
            </a:r>
            <a:r>
              <a:rPr lang="en-US" dirty="0"/>
              <a:t> </a:t>
            </a:r>
            <a:r>
              <a:rPr lang="en-US" dirty="0" err="1"/>
              <a:t>시점에</a:t>
            </a:r>
            <a:r>
              <a:rPr lang="en-US" dirty="0"/>
              <a:t> </a:t>
            </a:r>
            <a:r>
              <a:rPr lang="en-US" dirty="0" err="1"/>
              <a:t>따라</a:t>
            </a:r>
            <a:r>
              <a:rPr lang="en-US" dirty="0"/>
              <a:t> </a:t>
            </a:r>
            <a:r>
              <a:rPr lang="en-US" dirty="0" err="1"/>
              <a:t>컴파일</a:t>
            </a:r>
            <a:r>
              <a:rPr lang="en-US" dirty="0"/>
              <a:t> </a:t>
            </a:r>
            <a:r>
              <a:rPr lang="en-US" dirty="0" err="1"/>
              <a:t>에러</a:t>
            </a:r>
            <a:r>
              <a:rPr lang="en-US" dirty="0"/>
              <a:t>, </a:t>
            </a:r>
            <a:r>
              <a:rPr lang="en-US" dirty="0" err="1"/>
              <a:t>런타임</a:t>
            </a:r>
            <a:r>
              <a:rPr lang="en-US" dirty="0"/>
              <a:t> </a:t>
            </a:r>
            <a:r>
              <a:rPr lang="en-US" dirty="0" err="1"/>
              <a:t>에러</a:t>
            </a:r>
            <a:r>
              <a:rPr lang="en-US" dirty="0"/>
              <a:t>, </a:t>
            </a:r>
            <a:r>
              <a:rPr lang="en-US" dirty="0" err="1"/>
              <a:t>논리적</a:t>
            </a:r>
            <a:r>
              <a:rPr lang="en-US" dirty="0"/>
              <a:t> </a:t>
            </a:r>
            <a:r>
              <a:rPr lang="en-US" dirty="0" err="1"/>
              <a:t>에러</a:t>
            </a:r>
            <a:r>
              <a:rPr lang="en-US" dirty="0"/>
              <a:t> </a:t>
            </a:r>
            <a:r>
              <a:rPr lang="en-US" dirty="0" err="1"/>
              <a:t>이렇게</a:t>
            </a:r>
            <a:r>
              <a:rPr lang="en-US" dirty="0"/>
              <a:t> 3가지로 </a:t>
            </a:r>
            <a:r>
              <a:rPr lang="en-US" dirty="0" err="1"/>
              <a:t>나뉩니다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먼저</a:t>
            </a:r>
            <a:r>
              <a:rPr lang="en-US" dirty="0"/>
              <a:t> </a:t>
            </a:r>
            <a:r>
              <a:rPr lang="en-US" dirty="0" err="1"/>
              <a:t>컴파일</a:t>
            </a:r>
            <a:r>
              <a:rPr lang="en-US" dirty="0"/>
              <a:t> </a:t>
            </a:r>
            <a:r>
              <a:rPr lang="en-US" dirty="0" err="1"/>
              <a:t>에러는</a:t>
            </a:r>
            <a:r>
              <a:rPr lang="en-US" dirty="0"/>
              <a:t> </a:t>
            </a:r>
            <a:r>
              <a:rPr lang="en-US" dirty="0" err="1"/>
              <a:t>컴파일</a:t>
            </a:r>
            <a:r>
              <a:rPr lang="en-US" dirty="0"/>
              <a:t> </a:t>
            </a:r>
            <a:r>
              <a:rPr lang="en-US" dirty="0" err="1"/>
              <a:t>단계에서</a:t>
            </a:r>
            <a:r>
              <a:rPr lang="en-US" dirty="0"/>
              <a:t> </a:t>
            </a:r>
            <a:r>
              <a:rPr lang="en-US" dirty="0" err="1"/>
              <a:t>오류를</a:t>
            </a:r>
            <a:r>
              <a:rPr lang="en-US" dirty="0"/>
              <a:t> </a:t>
            </a:r>
            <a:r>
              <a:rPr lang="en-US" dirty="0" err="1"/>
              <a:t>발견하면</a:t>
            </a:r>
            <a:r>
              <a:rPr lang="en-US" dirty="0"/>
              <a:t> </a:t>
            </a:r>
            <a:r>
              <a:rPr lang="en-US" dirty="0" err="1"/>
              <a:t>컴파일러가</a:t>
            </a:r>
            <a:r>
              <a:rPr lang="en-US" dirty="0"/>
              <a:t> </a:t>
            </a:r>
            <a:r>
              <a:rPr lang="en-US" dirty="0" err="1"/>
              <a:t>에러</a:t>
            </a:r>
            <a:r>
              <a:rPr lang="en-US" dirty="0"/>
              <a:t> </a:t>
            </a:r>
            <a:r>
              <a:rPr lang="en-US" dirty="0" err="1"/>
              <a:t>메시지를</a:t>
            </a:r>
            <a:r>
              <a:rPr lang="en-US" dirty="0"/>
              <a:t> </a:t>
            </a:r>
            <a:r>
              <a:rPr lang="en-US" dirty="0" err="1"/>
              <a:t>출력해주는</a:t>
            </a:r>
            <a:r>
              <a:rPr lang="en-US" dirty="0"/>
              <a:t> </a:t>
            </a:r>
            <a:r>
              <a:rPr lang="en-US" dirty="0" err="1"/>
              <a:t>것을</a:t>
            </a:r>
            <a:r>
              <a:rPr lang="en-US" dirty="0"/>
              <a:t> </a:t>
            </a:r>
            <a:r>
              <a:rPr lang="en-US" dirty="0" err="1"/>
              <a:t>말하고</a:t>
            </a:r>
            <a:r>
              <a:rPr lang="en-US" dirty="0"/>
              <a:t>, </a:t>
            </a:r>
            <a:r>
              <a:rPr lang="en-US" dirty="0" err="1"/>
              <a:t>주로</a:t>
            </a:r>
            <a:r>
              <a:rPr lang="en-US" dirty="0"/>
              <a:t> </a:t>
            </a:r>
            <a:r>
              <a:rPr lang="en-US" dirty="0" err="1"/>
              <a:t>문법</a:t>
            </a:r>
            <a:r>
              <a:rPr lang="en-US" dirty="0"/>
              <a:t> </a:t>
            </a:r>
            <a:r>
              <a:rPr lang="en-US" dirty="0" err="1"/>
              <a:t>오류로</a:t>
            </a:r>
            <a:r>
              <a:rPr lang="en-US" dirty="0"/>
              <a:t> </a:t>
            </a:r>
            <a:r>
              <a:rPr lang="en-US" dirty="0" err="1"/>
              <a:t>인해</a:t>
            </a:r>
            <a:r>
              <a:rPr lang="en-US" dirty="0"/>
              <a:t> </a:t>
            </a:r>
            <a:r>
              <a:rPr lang="en-US" dirty="0" err="1"/>
              <a:t>발생합니다</a:t>
            </a:r>
            <a:r>
              <a:rPr lang="en-US" dirty="0"/>
              <a:t>.</a:t>
            </a:r>
          </a:p>
          <a:p>
            <a:r>
              <a:rPr lang="en-US" dirty="0" err="1"/>
              <a:t>런타임</a:t>
            </a:r>
            <a:r>
              <a:rPr lang="en-US" dirty="0"/>
              <a:t> </a:t>
            </a:r>
            <a:r>
              <a:rPr lang="en-US" dirty="0" err="1"/>
              <a:t>에러는</a:t>
            </a:r>
            <a:r>
              <a:rPr lang="en-US" dirty="0"/>
              <a:t> </a:t>
            </a:r>
            <a:r>
              <a:rPr lang="en-US" dirty="0" err="1"/>
              <a:t>런타임</a:t>
            </a:r>
            <a:r>
              <a:rPr lang="en-US" dirty="0"/>
              <a:t> </a:t>
            </a:r>
            <a:r>
              <a:rPr lang="en-US" dirty="0" err="1"/>
              <a:t>단계에서</a:t>
            </a:r>
            <a:r>
              <a:rPr lang="en-US" dirty="0"/>
              <a:t> </a:t>
            </a:r>
            <a:r>
              <a:rPr lang="en-US" dirty="0" err="1"/>
              <a:t>발생하는</a:t>
            </a:r>
            <a:r>
              <a:rPr lang="en-US" dirty="0"/>
              <a:t> </a:t>
            </a:r>
            <a:r>
              <a:rPr lang="en-US" dirty="0" err="1"/>
              <a:t>에러를</a:t>
            </a:r>
            <a:r>
              <a:rPr lang="en-US" dirty="0"/>
              <a:t> </a:t>
            </a:r>
            <a:r>
              <a:rPr lang="en-US" dirty="0" err="1"/>
              <a:t>의미합니다</a:t>
            </a:r>
            <a:r>
              <a:rPr lang="en-US" dirty="0"/>
              <a:t>.</a:t>
            </a:r>
          </a:p>
          <a:p>
            <a:r>
              <a:rPr lang="en-US" dirty="0" err="1"/>
              <a:t>논리적</a:t>
            </a:r>
            <a:r>
              <a:rPr lang="en-US" dirty="0"/>
              <a:t> </a:t>
            </a:r>
            <a:r>
              <a:rPr lang="en-US" dirty="0" err="1"/>
              <a:t>에러는</a:t>
            </a:r>
            <a:r>
              <a:rPr lang="en-US" dirty="0"/>
              <a:t> </a:t>
            </a:r>
            <a:r>
              <a:rPr lang="en-US" dirty="0" err="1"/>
              <a:t>컴파일과</a:t>
            </a:r>
            <a:r>
              <a:rPr lang="en-US" dirty="0"/>
              <a:t> </a:t>
            </a:r>
            <a:r>
              <a:rPr lang="en-US" dirty="0" err="1"/>
              <a:t>런타임</a:t>
            </a:r>
            <a:r>
              <a:rPr lang="en-US" dirty="0"/>
              <a:t> </a:t>
            </a:r>
            <a:r>
              <a:rPr lang="en-US" dirty="0" err="1"/>
              <a:t>모두</a:t>
            </a:r>
            <a:r>
              <a:rPr lang="en-US" dirty="0"/>
              <a:t> </a:t>
            </a:r>
            <a:r>
              <a:rPr lang="en-US" dirty="0" err="1"/>
              <a:t>정상적으로</a:t>
            </a:r>
            <a:r>
              <a:rPr lang="en-US" dirty="0"/>
              <a:t> </a:t>
            </a:r>
            <a:r>
              <a:rPr lang="en-US" dirty="0" err="1"/>
              <a:t>작동하지만</a:t>
            </a:r>
            <a:r>
              <a:rPr lang="en-US" dirty="0"/>
              <a:t>, </a:t>
            </a:r>
            <a:r>
              <a:rPr lang="en-US" dirty="0" err="1"/>
              <a:t>결과가</a:t>
            </a:r>
            <a:r>
              <a:rPr lang="en-US" dirty="0"/>
              <a:t> </a:t>
            </a:r>
            <a:r>
              <a:rPr lang="en-US" dirty="0" err="1"/>
              <a:t>예상과</a:t>
            </a:r>
            <a:r>
              <a:rPr lang="en-US" dirty="0"/>
              <a:t> </a:t>
            </a:r>
            <a:r>
              <a:rPr lang="en-US" dirty="0" err="1"/>
              <a:t>다르게</a:t>
            </a:r>
            <a:r>
              <a:rPr lang="en-US" dirty="0"/>
              <a:t> </a:t>
            </a:r>
            <a:r>
              <a:rPr lang="en-US" dirty="0" err="1"/>
              <a:t>동작하는</a:t>
            </a:r>
            <a:r>
              <a:rPr lang="en-US" dirty="0"/>
              <a:t> </a:t>
            </a:r>
            <a:r>
              <a:rPr lang="en-US" dirty="0" err="1"/>
              <a:t>것을</a:t>
            </a:r>
            <a:r>
              <a:rPr lang="en-US" dirty="0"/>
              <a:t> </a:t>
            </a:r>
            <a:r>
              <a:rPr lang="en-US" dirty="0" err="1"/>
              <a:t>의미합니다</a:t>
            </a:r>
            <a:r>
              <a:rPr lang="en-US" dirty="0"/>
              <a:t>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객체가 없는 상태에서 method를 호출하는 경우 발생하는 에러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정수가 아닌 문자열을 정수로 변환할 때 발생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하지만 무책임한 회피는 위험하기 때문에, 호출한 곳에서 예외처리를 하거나, 해당 메서드로 예외를 던지는 것이 최선의 방법인 경우에 사용해야 한다.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예외를 잡아서 다른 예외를 던지는 것이다. </a:t>
            </a:r>
          </a:p>
          <a:p>
            <a:r>
              <a:rPr lang="en-US"/>
              <a:t>Checked Exception이 잡혔다면 이를 Unchecked Exception으로 바꿔서 던짐으로써 다른 계층에서 일일이 예외를 처리할 필요가 없게 만드는 방법이다.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에러는 JVM 실행에 문제가 생긴 것이므로 개발자가 대처할 방법이 없다</a:t>
            </a:r>
          </a:p>
          <a:p>
            <a:endParaRPr lang="en-US"/>
          </a:p>
          <a:p>
            <a:r>
              <a:rPr lang="en-US"/>
              <a:t>반면에 대부분의 예외는 개발자가 구현한 로직에서 발생하기 때문에 예외 발생 상황을 미리 예측해서 처리가 가능합니다.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어떤 처리를 해야 하는지 모르더라도 무작정 catch하고 무시하거나, throw 해버리는 행위를 할 때는 더욱 신중해야 할 것이다.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자바의 예외는 클래스로 관리가 됩니다.</a:t>
            </a:r>
          </a:p>
          <a:p>
            <a:endParaRPr lang="en-US"/>
          </a:p>
          <a:p>
            <a:r>
              <a:rPr lang="en-US"/>
              <a:t>JVM은 프로그램을 실행하는 도중에 예외가 발생하면 해당 예외 클래스로 객체를 생성하고서 예외 처리 코드에서 예외 객체를 이용할 수 있도록 해줍니다.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Exception은 checked Exception과 Unchecked Exception 로 나뉩니다.</a:t>
            </a:r>
          </a:p>
          <a:p>
            <a:endParaRPr lang="en-US"/>
          </a:p>
          <a:p>
            <a:r>
              <a:rPr lang="en-US"/>
              <a:t>Checked Exception은 컴파일 예외클래스들을 가리키는 것이고, Unchecked Exception은 런타임 예외클래스들을 가리키는 것으로 보면 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Checked </a:t>
            </a:r>
            <a:r>
              <a:rPr lang="en-US" dirty="0" err="1"/>
              <a:t>Exception은</a:t>
            </a:r>
            <a:r>
              <a:rPr lang="en-US" dirty="0"/>
              <a:t> </a:t>
            </a:r>
            <a:r>
              <a:rPr lang="en-US" dirty="0" err="1"/>
              <a:t>체크</a:t>
            </a:r>
            <a:r>
              <a:rPr lang="en-US" dirty="0"/>
              <a:t> </a:t>
            </a:r>
            <a:r>
              <a:rPr lang="en-US" dirty="0" err="1"/>
              <a:t>하는</a:t>
            </a:r>
            <a:r>
              <a:rPr lang="en-US" dirty="0"/>
              <a:t> </a:t>
            </a:r>
            <a:r>
              <a:rPr lang="en-US" dirty="0" err="1"/>
              <a:t>시점이</a:t>
            </a:r>
            <a:r>
              <a:rPr lang="en-US" dirty="0"/>
              <a:t> </a:t>
            </a:r>
            <a:r>
              <a:rPr lang="en-US" dirty="0" err="1"/>
              <a:t>컴파일</a:t>
            </a:r>
            <a:r>
              <a:rPr lang="en-US" dirty="0"/>
              <a:t> </a:t>
            </a:r>
            <a:r>
              <a:rPr lang="en-US" dirty="0" err="1"/>
              <a:t>단계이기</a:t>
            </a:r>
            <a:r>
              <a:rPr lang="en-US" dirty="0"/>
              <a:t> </a:t>
            </a:r>
            <a:r>
              <a:rPr lang="en-US" dirty="0" err="1"/>
              <a:t>때문에</a:t>
            </a:r>
            <a:r>
              <a:rPr lang="en-US" dirty="0"/>
              <a:t>, </a:t>
            </a:r>
            <a:r>
              <a:rPr lang="en-US" dirty="0" err="1"/>
              <a:t>별도의</a:t>
            </a:r>
            <a:r>
              <a:rPr lang="en-US" dirty="0"/>
              <a:t> </a:t>
            </a:r>
            <a:r>
              <a:rPr lang="en-US" dirty="0" err="1"/>
              <a:t>예외</a:t>
            </a:r>
            <a:r>
              <a:rPr lang="en-US" dirty="0"/>
              <a:t> </a:t>
            </a:r>
            <a:r>
              <a:rPr lang="en-US" dirty="0" err="1"/>
              <a:t>처리를</a:t>
            </a:r>
            <a:r>
              <a:rPr lang="en-US" dirty="0"/>
              <a:t> </a:t>
            </a:r>
            <a:r>
              <a:rPr lang="en-US" dirty="0" err="1"/>
              <a:t>하지</a:t>
            </a:r>
            <a:r>
              <a:rPr lang="en-US" dirty="0"/>
              <a:t> </a:t>
            </a:r>
            <a:r>
              <a:rPr lang="en-US" dirty="0" err="1"/>
              <a:t>않는다면</a:t>
            </a:r>
            <a:r>
              <a:rPr lang="en-US" dirty="0"/>
              <a:t> </a:t>
            </a:r>
            <a:r>
              <a:rPr lang="en-US" dirty="0" err="1"/>
              <a:t>컴파일</a:t>
            </a:r>
            <a:r>
              <a:rPr lang="en-US" dirty="0"/>
              <a:t> </a:t>
            </a:r>
            <a:r>
              <a:rPr lang="en-US" dirty="0" err="1"/>
              <a:t>자체가</a:t>
            </a:r>
            <a:r>
              <a:rPr lang="en-US" dirty="0"/>
              <a:t> </a:t>
            </a:r>
            <a:r>
              <a:rPr lang="en-US" dirty="0" err="1"/>
              <a:t>되지</a:t>
            </a:r>
            <a:r>
              <a:rPr lang="en-US" dirty="0"/>
              <a:t> </a:t>
            </a:r>
            <a:r>
              <a:rPr lang="en-US" dirty="0" err="1"/>
              <a:t>않는다</a:t>
            </a:r>
            <a:r>
              <a:rPr lang="en-US" dirty="0"/>
              <a:t>.</a:t>
            </a:r>
          </a:p>
          <a:p>
            <a:r>
              <a:rPr lang="en-US" dirty="0"/>
              <a:t> </a:t>
            </a:r>
          </a:p>
          <a:p>
            <a:r>
              <a:rPr lang="en-US" dirty="0" err="1"/>
              <a:t>따라서</a:t>
            </a:r>
            <a:r>
              <a:rPr lang="en-US" dirty="0"/>
              <a:t> checked </a:t>
            </a:r>
            <a:r>
              <a:rPr lang="en-US" dirty="0" err="1"/>
              <a:t>Exception이</a:t>
            </a:r>
            <a:r>
              <a:rPr lang="en-US" dirty="0"/>
              <a:t> </a:t>
            </a:r>
            <a:r>
              <a:rPr lang="en-US" dirty="0" err="1"/>
              <a:t>발생할</a:t>
            </a:r>
            <a:r>
              <a:rPr lang="en-US" dirty="0"/>
              <a:t> </a:t>
            </a:r>
            <a:r>
              <a:rPr lang="en-US" dirty="0" err="1"/>
              <a:t>가능성이</a:t>
            </a:r>
            <a:r>
              <a:rPr lang="en-US" dirty="0"/>
              <a:t> </a:t>
            </a:r>
            <a:r>
              <a:rPr lang="en-US" dirty="0" err="1"/>
              <a:t>있다면</a:t>
            </a:r>
            <a:r>
              <a:rPr lang="en-US" dirty="0"/>
              <a:t> </a:t>
            </a:r>
            <a:r>
              <a:rPr lang="en-US" dirty="0" err="1"/>
              <a:t>반드시</a:t>
            </a:r>
            <a:r>
              <a:rPr lang="en-US" dirty="0"/>
              <a:t> </a:t>
            </a:r>
            <a:r>
              <a:rPr lang="en-US" dirty="0" err="1"/>
              <a:t>예외</a:t>
            </a:r>
            <a:r>
              <a:rPr lang="en-US" dirty="0"/>
              <a:t> </a:t>
            </a:r>
            <a:r>
              <a:rPr lang="en-US" dirty="0" err="1"/>
              <a:t>처리를</a:t>
            </a:r>
            <a:r>
              <a:rPr lang="en-US" dirty="0"/>
              <a:t> </a:t>
            </a:r>
            <a:r>
              <a:rPr lang="en-US" dirty="0" err="1"/>
              <a:t>해주어야</a:t>
            </a:r>
            <a:r>
              <a:rPr lang="en-US" dirty="0"/>
              <a:t> </a:t>
            </a:r>
            <a:r>
              <a:rPr lang="en-US" dirty="0" err="1"/>
              <a:t>한다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반면에</a:t>
            </a:r>
            <a:r>
              <a:rPr lang="en-US" dirty="0"/>
              <a:t> Unchecked </a:t>
            </a:r>
            <a:r>
              <a:rPr lang="en-US" dirty="0" err="1"/>
              <a:t>Exception의</a:t>
            </a:r>
            <a:r>
              <a:rPr lang="en-US" dirty="0"/>
              <a:t> </a:t>
            </a:r>
            <a:r>
              <a:rPr lang="en-US" dirty="0" err="1"/>
              <a:t>경우는</a:t>
            </a:r>
            <a:r>
              <a:rPr lang="en-US" dirty="0"/>
              <a:t> </a:t>
            </a:r>
            <a:r>
              <a:rPr lang="en-US" dirty="0" err="1"/>
              <a:t>명시적인</a:t>
            </a:r>
            <a:r>
              <a:rPr lang="en-US" dirty="0"/>
              <a:t> </a:t>
            </a:r>
            <a:r>
              <a:rPr lang="en-US" dirty="0" err="1"/>
              <a:t>예외</a:t>
            </a:r>
            <a:r>
              <a:rPr lang="en-US" dirty="0"/>
              <a:t> </a:t>
            </a:r>
            <a:r>
              <a:rPr lang="en-US" dirty="0" err="1"/>
              <a:t>처리를</a:t>
            </a:r>
            <a:r>
              <a:rPr lang="en-US" dirty="0"/>
              <a:t> </a:t>
            </a:r>
            <a:r>
              <a:rPr lang="en-US" dirty="0" err="1"/>
              <a:t>하지</a:t>
            </a:r>
            <a:r>
              <a:rPr lang="en-US" dirty="0"/>
              <a:t> </a:t>
            </a:r>
            <a:r>
              <a:rPr lang="en-US" dirty="0" err="1"/>
              <a:t>않아도</a:t>
            </a:r>
            <a:r>
              <a:rPr lang="en-US" dirty="0"/>
              <a:t> </a:t>
            </a:r>
            <a:r>
              <a:rPr lang="en-US" dirty="0" err="1"/>
              <a:t>된다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입력과 출력을 다루는 메서드에 예외처리가 없다면 컴파일 에러가 발생하게 됩니다.</a:t>
            </a:r>
          </a:p>
          <a:p>
            <a:endParaRPr lang="en-US"/>
          </a:p>
          <a:p>
            <a:r>
              <a:rPr lang="en-US"/>
              <a:t>write() 메소드에서 발생할 수 있는 IOException에 대한 예외를 처리하지 않았으므로 컴파일 시 오류가 발생합니다.</a:t>
            </a:r>
          </a:p>
          <a:p>
            <a:endParaRPr lang="en-US"/>
          </a:p>
          <a:p>
            <a:r>
              <a:rPr lang="en-US"/>
              <a:t>참고로 print() , println() 메서드를 출력했는데 아무 문제가 없는 이유는 자체적으로 컴파일 예외처리를 미리 해놓았기 때문입니다.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파일에 접근하려고 하는데 파일을 찾지 못했을 때 발생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배열의 범위를 넘어선 인덱스를 참조할 때 발생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정수를 0으로 나눌 때 발생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3402471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2471" cy="1913890"/>
            </a:xfrm>
            <a:custGeom>
              <a:avLst/>
              <a:gdLst/>
              <a:ahLst/>
              <a:cxnLst/>
              <a:rect l="l" t="t" r="r" b="b"/>
              <a:pathLst>
                <a:path w="3402471" h="1913890">
                  <a:moveTo>
                    <a:pt x="0" y="0"/>
                  </a:moveTo>
                  <a:lnTo>
                    <a:pt x="3402471" y="0"/>
                  </a:lnTo>
                  <a:lnTo>
                    <a:pt x="340247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647A6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AutoShape 4"/>
          <p:cNvSpPr/>
          <p:nvPr/>
        </p:nvSpPr>
        <p:spPr>
          <a:xfrm rot="5400000">
            <a:off x="13138547" y="5125641"/>
            <a:ext cx="8193881" cy="0"/>
          </a:xfrm>
          <a:prstGeom prst="line">
            <a:avLst/>
          </a:prstGeom>
          <a:ln w="47625" cap="rnd">
            <a:solidFill>
              <a:srgbClr val="F9F9F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rot="5400000">
            <a:off x="-3050381" y="5119688"/>
            <a:ext cx="8205788" cy="0"/>
          </a:xfrm>
          <a:prstGeom prst="line">
            <a:avLst/>
          </a:prstGeom>
          <a:ln w="47625" cap="rnd">
            <a:solidFill>
              <a:srgbClr val="F9F9F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1028700" y="9210675"/>
            <a:ext cx="16230600" cy="0"/>
          </a:xfrm>
          <a:prstGeom prst="line">
            <a:avLst/>
          </a:prstGeom>
          <a:ln w="47625" cap="rnd">
            <a:solidFill>
              <a:srgbClr val="F9F9F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240551" y="4536853"/>
            <a:ext cx="11806899" cy="1429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64"/>
              </a:lnSpc>
            </a:pPr>
            <a:r>
              <a:rPr lang="en-US" sz="9600" spc="-288">
                <a:solidFill>
                  <a:srgbClr val="F9F9F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Exception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34940" y="8289720"/>
            <a:ext cx="2400547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288">
                <a:solidFill>
                  <a:srgbClr val="F9F9F9"/>
                </a:solidFill>
                <a:latin typeface="윤고딕"/>
                <a:ea typeface="윤고딕"/>
                <a:cs typeface="윤고딕"/>
                <a:sym typeface="윤고딕"/>
              </a:rPr>
              <a:t>2024.09.06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spc="288">
                <a:solidFill>
                  <a:srgbClr val="F9F9F9"/>
                </a:solidFill>
                <a:latin typeface="윤고딕"/>
                <a:ea typeface="윤고딕"/>
                <a:cs typeface="윤고딕"/>
                <a:sym typeface="윤고딕"/>
              </a:rPr>
              <a:t>이수현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1052513"/>
            <a:ext cx="16230600" cy="0"/>
          </a:xfrm>
          <a:prstGeom prst="line">
            <a:avLst/>
          </a:prstGeom>
          <a:ln w="47625" cap="rnd">
            <a:solidFill>
              <a:srgbClr val="F9F9F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52321" y="2237024"/>
            <a:ext cx="10783357" cy="3495704"/>
          </a:xfrm>
          <a:custGeom>
            <a:avLst/>
            <a:gdLst/>
            <a:ahLst/>
            <a:cxnLst/>
            <a:rect l="l" t="t" r="r" b="b"/>
            <a:pathLst>
              <a:path w="10783357" h="3495704">
                <a:moveTo>
                  <a:pt x="0" y="0"/>
                </a:moveTo>
                <a:lnTo>
                  <a:pt x="10783358" y="0"/>
                </a:lnTo>
                <a:lnTo>
                  <a:pt x="10783358" y="3495703"/>
                </a:lnTo>
                <a:lnTo>
                  <a:pt x="0" y="3495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156718" y="6115211"/>
            <a:ext cx="13974563" cy="3653286"/>
          </a:xfrm>
          <a:custGeom>
            <a:avLst/>
            <a:gdLst/>
            <a:ahLst/>
            <a:cxnLst/>
            <a:rect l="l" t="t" r="r" b="b"/>
            <a:pathLst>
              <a:path w="13974563" h="3653286">
                <a:moveTo>
                  <a:pt x="0" y="0"/>
                </a:moveTo>
                <a:lnTo>
                  <a:pt x="13974564" y="0"/>
                </a:lnTo>
                <a:lnTo>
                  <a:pt x="13974564" y="3653286"/>
                </a:lnTo>
                <a:lnTo>
                  <a:pt x="0" y="3653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38225" y="952500"/>
            <a:ext cx="11037686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E8816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Unchecked Exception</a:t>
            </a:r>
            <a:r>
              <a:rPr lang="en-US" sz="3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 - ArithmeticException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31570" y="2223562"/>
            <a:ext cx="11424861" cy="4239939"/>
          </a:xfrm>
          <a:custGeom>
            <a:avLst/>
            <a:gdLst/>
            <a:ahLst/>
            <a:cxnLst/>
            <a:rect l="l" t="t" r="r" b="b"/>
            <a:pathLst>
              <a:path w="11424861" h="4239939">
                <a:moveTo>
                  <a:pt x="0" y="0"/>
                </a:moveTo>
                <a:lnTo>
                  <a:pt x="11424860" y="0"/>
                </a:lnTo>
                <a:lnTo>
                  <a:pt x="11424860" y="4239939"/>
                </a:lnTo>
                <a:lnTo>
                  <a:pt x="0" y="4239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522078" y="6869598"/>
            <a:ext cx="15243845" cy="2773692"/>
          </a:xfrm>
          <a:custGeom>
            <a:avLst/>
            <a:gdLst/>
            <a:ahLst/>
            <a:cxnLst/>
            <a:rect l="l" t="t" r="r" b="b"/>
            <a:pathLst>
              <a:path w="15243845" h="2773692">
                <a:moveTo>
                  <a:pt x="0" y="0"/>
                </a:moveTo>
                <a:lnTo>
                  <a:pt x="15243844" y="0"/>
                </a:lnTo>
                <a:lnTo>
                  <a:pt x="15243844" y="2773692"/>
                </a:lnTo>
                <a:lnTo>
                  <a:pt x="0" y="2773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38225" y="952500"/>
            <a:ext cx="10612384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E8816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Unchecked Exception</a:t>
            </a:r>
            <a:r>
              <a:rPr lang="en-US" sz="3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 - NullPointException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36113" y="2073991"/>
            <a:ext cx="10815774" cy="3687196"/>
          </a:xfrm>
          <a:custGeom>
            <a:avLst/>
            <a:gdLst/>
            <a:ahLst/>
            <a:cxnLst/>
            <a:rect l="l" t="t" r="r" b="b"/>
            <a:pathLst>
              <a:path w="10815774" h="3687196">
                <a:moveTo>
                  <a:pt x="0" y="0"/>
                </a:moveTo>
                <a:lnTo>
                  <a:pt x="10815774" y="0"/>
                </a:lnTo>
                <a:lnTo>
                  <a:pt x="10815774" y="3687195"/>
                </a:lnTo>
                <a:lnTo>
                  <a:pt x="0" y="3687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639730" y="6126834"/>
            <a:ext cx="13008541" cy="3711770"/>
          </a:xfrm>
          <a:custGeom>
            <a:avLst/>
            <a:gdLst/>
            <a:ahLst/>
            <a:cxnLst/>
            <a:rect l="l" t="t" r="r" b="b"/>
            <a:pathLst>
              <a:path w="13008541" h="3711770">
                <a:moveTo>
                  <a:pt x="0" y="0"/>
                </a:moveTo>
                <a:lnTo>
                  <a:pt x="13008540" y="0"/>
                </a:lnTo>
                <a:lnTo>
                  <a:pt x="13008540" y="3711770"/>
                </a:lnTo>
                <a:lnTo>
                  <a:pt x="0" y="37117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38225" y="952500"/>
            <a:ext cx="12512954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E8816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Unchecked Exception</a:t>
            </a:r>
            <a:r>
              <a:rPr lang="en-US" sz="3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 - NumberFormatException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65483" y="1928000"/>
            <a:ext cx="8357034" cy="6430999"/>
          </a:xfrm>
          <a:custGeom>
            <a:avLst/>
            <a:gdLst/>
            <a:ahLst/>
            <a:cxnLst/>
            <a:rect l="l" t="t" r="r" b="b"/>
            <a:pathLst>
              <a:path w="8357034" h="6430999">
                <a:moveTo>
                  <a:pt x="0" y="0"/>
                </a:moveTo>
                <a:lnTo>
                  <a:pt x="8357034" y="0"/>
                </a:lnTo>
                <a:lnTo>
                  <a:pt x="8357034" y="6431000"/>
                </a:lnTo>
                <a:lnTo>
                  <a:pt x="0" y="6431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52500"/>
            <a:ext cx="6208634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예외 처리 방법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09265" y="1808512"/>
            <a:ext cx="4869470" cy="2454423"/>
          </a:xfrm>
          <a:custGeom>
            <a:avLst/>
            <a:gdLst/>
            <a:ahLst/>
            <a:cxnLst/>
            <a:rect l="l" t="t" r="r" b="b"/>
            <a:pathLst>
              <a:path w="4869470" h="2454423">
                <a:moveTo>
                  <a:pt x="0" y="0"/>
                </a:moveTo>
                <a:lnTo>
                  <a:pt x="4869470" y="0"/>
                </a:lnTo>
                <a:lnTo>
                  <a:pt x="4869470" y="2454423"/>
                </a:lnTo>
                <a:lnTo>
                  <a:pt x="0" y="24544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52500"/>
            <a:ext cx="6208634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예외 복구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52462" y="5076825"/>
            <a:ext cx="15234699" cy="395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예외 상황을 파악하고 문제를 해결해서 정상 상태로 돌려놓는 방법</a:t>
            </a:r>
          </a:p>
          <a:p>
            <a:pPr algn="l">
              <a:lnSpc>
                <a:spcPts val="3919"/>
              </a:lnSpc>
            </a:pPr>
            <a:endParaRPr lang="en-US" sz="2799" b="1">
              <a:solidFill>
                <a:srgbClr val="000000"/>
              </a:solidFill>
              <a:latin typeface="용이고딕-레귤러 Bold"/>
              <a:ea typeface="용이고딕-레귤러 Bold"/>
              <a:cs typeface="용이고딕-레귤러 Bold"/>
              <a:sym typeface="용이고딕-레귤러 Bold"/>
            </a:endParaRP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Exception이 발생하여도 어플리케이션은 정상적으로 동작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반복문을 이용하여 </a:t>
            </a:r>
            <a:r>
              <a:rPr lang="en-US" sz="2799" b="1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예외가 발생하더라도 일정 수만큼 재시도</a:t>
            </a:r>
            <a:r>
              <a:rPr lang="en-US" sz="27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를 하여 예외 복구를 시도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만일 </a:t>
            </a:r>
            <a:r>
              <a:rPr lang="en-US" sz="2799" b="1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최대 재시도 횟수를 넘기게 되는 경우 예외를 발생</a:t>
            </a:r>
            <a:r>
              <a:rPr lang="en-US" sz="27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시키거나 혹은 다른 플랜으로 문제를 해결을 시도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26747" y="445770"/>
            <a:ext cx="7834505" cy="9395460"/>
          </a:xfrm>
          <a:custGeom>
            <a:avLst/>
            <a:gdLst/>
            <a:ahLst/>
            <a:cxnLst/>
            <a:rect l="l" t="t" r="r" b="b"/>
            <a:pathLst>
              <a:path w="7834505" h="9395460">
                <a:moveTo>
                  <a:pt x="0" y="0"/>
                </a:moveTo>
                <a:lnTo>
                  <a:pt x="7834506" y="0"/>
                </a:lnTo>
                <a:lnTo>
                  <a:pt x="7834506" y="9395460"/>
                </a:lnTo>
                <a:lnTo>
                  <a:pt x="0" y="9395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52500"/>
            <a:ext cx="6208634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예외 복구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68934" y="1998087"/>
            <a:ext cx="5550133" cy="2750935"/>
          </a:xfrm>
          <a:custGeom>
            <a:avLst/>
            <a:gdLst/>
            <a:ahLst/>
            <a:cxnLst/>
            <a:rect l="l" t="t" r="r" b="b"/>
            <a:pathLst>
              <a:path w="5550133" h="2750935">
                <a:moveTo>
                  <a:pt x="0" y="0"/>
                </a:moveTo>
                <a:lnTo>
                  <a:pt x="5550132" y="0"/>
                </a:lnTo>
                <a:lnTo>
                  <a:pt x="5550132" y="2750936"/>
                </a:lnTo>
                <a:lnTo>
                  <a:pt x="0" y="2750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52500"/>
            <a:ext cx="6208634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예외 처리 회피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24601" y="5783722"/>
            <a:ext cx="15234699" cy="247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예외 처리를 직접 담당하지 않고 호출한 쪽으로 던져 회피하는 방법 (throws)</a:t>
            </a:r>
          </a:p>
          <a:p>
            <a:pPr algn="l">
              <a:lnSpc>
                <a:spcPts val="3919"/>
              </a:lnSpc>
            </a:pPr>
            <a:endParaRPr lang="en-US" sz="2799" b="1">
              <a:solidFill>
                <a:srgbClr val="000000"/>
              </a:solidFill>
              <a:latin typeface="용이고딕-레귤러 Bold"/>
              <a:ea typeface="용이고딕-레귤러 Bold"/>
              <a:cs typeface="용이고딕-레귤러 Bold"/>
              <a:sym typeface="용이고딕-레귤러 Bold"/>
            </a:endParaRP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호출한 쪽에서 예외를 처리하는 것이 바람직 할때 사용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해당 로직에서 예외가 발생했을 때 처리하지않고 회피하는 것이 최선의 방법일때만 사용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02266" y="2933317"/>
            <a:ext cx="11083469" cy="5240214"/>
          </a:xfrm>
          <a:custGeom>
            <a:avLst/>
            <a:gdLst/>
            <a:ahLst/>
            <a:cxnLst/>
            <a:rect l="l" t="t" r="r" b="b"/>
            <a:pathLst>
              <a:path w="11083469" h="5240214">
                <a:moveTo>
                  <a:pt x="0" y="0"/>
                </a:moveTo>
                <a:lnTo>
                  <a:pt x="11083468" y="0"/>
                </a:lnTo>
                <a:lnTo>
                  <a:pt x="11083468" y="5240214"/>
                </a:lnTo>
                <a:lnTo>
                  <a:pt x="0" y="5240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52500"/>
            <a:ext cx="6208634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예외 처리 회피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9719" y="2111400"/>
            <a:ext cx="6088562" cy="2364371"/>
          </a:xfrm>
          <a:custGeom>
            <a:avLst/>
            <a:gdLst/>
            <a:ahLst/>
            <a:cxnLst/>
            <a:rect l="l" t="t" r="r" b="b"/>
            <a:pathLst>
              <a:path w="6088562" h="2364371">
                <a:moveTo>
                  <a:pt x="0" y="0"/>
                </a:moveTo>
                <a:lnTo>
                  <a:pt x="6088562" y="0"/>
                </a:lnTo>
                <a:lnTo>
                  <a:pt x="6088562" y="2364371"/>
                </a:lnTo>
                <a:lnTo>
                  <a:pt x="0" y="2364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52500"/>
            <a:ext cx="6208634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예외 전환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6651" y="5260707"/>
            <a:ext cx="15234699" cy="296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예외 처리 회피와 비슷하게 메서드 밖으로 예외를 던지지만, 그냥 무작정 던지지 않고 적절한 예외로 필터링해서 넘기는 방법</a:t>
            </a:r>
          </a:p>
          <a:p>
            <a:pPr algn="l">
              <a:lnSpc>
                <a:spcPts val="3919"/>
              </a:lnSpc>
            </a:pPr>
            <a:endParaRPr lang="en-US" sz="2799" b="1">
              <a:solidFill>
                <a:srgbClr val="000000"/>
              </a:solidFill>
              <a:latin typeface="용이고딕-레귤러 Bold"/>
              <a:ea typeface="용이고딕-레귤러 Bold"/>
              <a:cs typeface="용이고딕-레귤러 Bold"/>
              <a:sym typeface="용이고딕-레귤러 Bold"/>
            </a:endParaRP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조금 더 명확한 의미로 전달되기 위해 적합한 의미를 가진 예외로 변경해서 throws 하는 것이라 보면 된다.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이외에도 예외 처리를 상위 클래스로 단순하게 퉁치기 위해 포장(wrap) 하는 방법도 일컫는다.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2821" y="2268040"/>
            <a:ext cx="14882359" cy="6505682"/>
          </a:xfrm>
          <a:custGeom>
            <a:avLst/>
            <a:gdLst/>
            <a:ahLst/>
            <a:cxnLst/>
            <a:rect l="l" t="t" r="r" b="b"/>
            <a:pathLst>
              <a:path w="14882359" h="6505682">
                <a:moveTo>
                  <a:pt x="0" y="0"/>
                </a:moveTo>
                <a:lnTo>
                  <a:pt x="14882358" y="0"/>
                </a:lnTo>
                <a:lnTo>
                  <a:pt x="14882358" y="6505682"/>
                </a:lnTo>
                <a:lnTo>
                  <a:pt x="0" y="6505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52500"/>
            <a:ext cx="6208634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예외 전환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52500"/>
            <a:ext cx="6208634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프로그래밍의 오류 종류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866455"/>
            <a:ext cx="857024" cy="85702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47A6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006676"/>
            <a:ext cx="857024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9F9F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84028" y="5331028"/>
            <a:ext cx="731653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런타임 에러 (runtime error)</a:t>
            </a:r>
            <a:r>
              <a:rPr lang="en-US" sz="25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 : 실행시에 발생하는 에러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84028" y="7668711"/>
            <a:ext cx="922049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논리적 에러 (logical error)</a:t>
            </a:r>
            <a:r>
              <a:rPr lang="en-US" sz="25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: 실행은 되지만 의도와 다르게 동작하는것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5187947"/>
            <a:ext cx="857024" cy="85702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47A6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5328169"/>
            <a:ext cx="857024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9F9F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02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7509439"/>
            <a:ext cx="857024" cy="857024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47A6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7649661"/>
            <a:ext cx="857024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9F9F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84028" y="3035887"/>
            <a:ext cx="850180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컴파일 에러 (compile-time error)</a:t>
            </a:r>
            <a:r>
              <a:rPr lang="en-US" sz="2599" b="1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 </a:t>
            </a:r>
            <a:r>
              <a:rPr lang="en-US" sz="25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: 컴파일시에 발생하는 에러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39357" y="2718454"/>
            <a:ext cx="14609286" cy="5146453"/>
          </a:xfrm>
          <a:custGeom>
            <a:avLst/>
            <a:gdLst/>
            <a:ahLst/>
            <a:cxnLst/>
            <a:rect l="l" t="t" r="r" b="b"/>
            <a:pathLst>
              <a:path w="14609286" h="5146453">
                <a:moveTo>
                  <a:pt x="0" y="0"/>
                </a:moveTo>
                <a:lnTo>
                  <a:pt x="14609286" y="0"/>
                </a:lnTo>
                <a:lnTo>
                  <a:pt x="14609286" y="5146453"/>
                </a:lnTo>
                <a:lnTo>
                  <a:pt x="0" y="5146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52500"/>
            <a:ext cx="6208634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예외 전환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40076" y="3688142"/>
            <a:ext cx="1577202" cy="1460779"/>
          </a:xfrm>
          <a:custGeom>
            <a:avLst/>
            <a:gdLst/>
            <a:ahLst/>
            <a:cxnLst/>
            <a:rect l="l" t="t" r="r" b="b"/>
            <a:pathLst>
              <a:path w="1577202" h="1460779">
                <a:moveTo>
                  <a:pt x="0" y="0"/>
                </a:moveTo>
                <a:lnTo>
                  <a:pt x="1577202" y="0"/>
                </a:lnTo>
                <a:lnTo>
                  <a:pt x="1577202" y="1460779"/>
                </a:lnTo>
                <a:lnTo>
                  <a:pt x="0" y="1460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009151" y="5577143"/>
            <a:ext cx="3839051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catch에는 로깅, 복구 등의 </a:t>
            </a:r>
          </a:p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로직을 추가하기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12035" y="5577143"/>
            <a:ext cx="3312676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예외 Stack을 남겨 </a:t>
            </a:r>
          </a:p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추적, 유지보수성 높이기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88544" y="5612703"/>
            <a:ext cx="3390305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Logging Framework </a:t>
            </a:r>
          </a:p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사용하기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52500"/>
            <a:ext cx="6208634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예외 처리 주의 사항</a:t>
            </a:r>
          </a:p>
        </p:txBody>
      </p:sp>
      <p:sp>
        <p:nvSpPr>
          <p:cNvPr id="7" name="Freeform 7"/>
          <p:cNvSpPr/>
          <p:nvPr/>
        </p:nvSpPr>
        <p:spPr>
          <a:xfrm>
            <a:off x="8579772" y="3688142"/>
            <a:ext cx="1577202" cy="1460779"/>
          </a:xfrm>
          <a:custGeom>
            <a:avLst/>
            <a:gdLst/>
            <a:ahLst/>
            <a:cxnLst/>
            <a:rect l="l" t="t" r="r" b="b"/>
            <a:pathLst>
              <a:path w="1577202" h="1460779">
                <a:moveTo>
                  <a:pt x="0" y="0"/>
                </a:moveTo>
                <a:lnTo>
                  <a:pt x="1577202" y="0"/>
                </a:lnTo>
                <a:lnTo>
                  <a:pt x="1577202" y="1460779"/>
                </a:lnTo>
                <a:lnTo>
                  <a:pt x="0" y="1460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3795095" y="3688142"/>
            <a:ext cx="1577202" cy="1460779"/>
          </a:xfrm>
          <a:custGeom>
            <a:avLst/>
            <a:gdLst/>
            <a:ahLst/>
            <a:cxnLst/>
            <a:rect l="l" t="t" r="r" b="b"/>
            <a:pathLst>
              <a:path w="1577202" h="1460779">
                <a:moveTo>
                  <a:pt x="0" y="0"/>
                </a:moveTo>
                <a:lnTo>
                  <a:pt x="1577202" y="0"/>
                </a:lnTo>
                <a:lnTo>
                  <a:pt x="1577202" y="1460779"/>
                </a:lnTo>
                <a:lnTo>
                  <a:pt x="0" y="1460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25502" y="2073306"/>
            <a:ext cx="671834" cy="622242"/>
          </a:xfrm>
          <a:custGeom>
            <a:avLst/>
            <a:gdLst/>
            <a:ahLst/>
            <a:cxnLst/>
            <a:rect l="l" t="t" r="r" b="b"/>
            <a:pathLst>
              <a:path w="671834" h="622242">
                <a:moveTo>
                  <a:pt x="0" y="0"/>
                </a:moveTo>
                <a:lnTo>
                  <a:pt x="671834" y="0"/>
                </a:lnTo>
                <a:lnTo>
                  <a:pt x="671834" y="622242"/>
                </a:lnTo>
                <a:lnTo>
                  <a:pt x="0" y="622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579632" y="6667899"/>
            <a:ext cx="5635406" cy="2287139"/>
          </a:xfrm>
          <a:custGeom>
            <a:avLst/>
            <a:gdLst/>
            <a:ahLst/>
            <a:cxnLst/>
            <a:rect l="l" t="t" r="r" b="b"/>
            <a:pathLst>
              <a:path w="5635406" h="2287139">
                <a:moveTo>
                  <a:pt x="0" y="0"/>
                </a:moveTo>
                <a:lnTo>
                  <a:pt x="5635407" y="0"/>
                </a:lnTo>
                <a:lnTo>
                  <a:pt x="5635407" y="2287139"/>
                </a:lnTo>
                <a:lnTo>
                  <a:pt x="0" y="22871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707" b="-14416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52500"/>
            <a:ext cx="6208634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예외 처리 주의 사항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43771" y="2023112"/>
            <a:ext cx="791872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18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catch에는 로깅, 복구 등의 로직을 추가하기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3328" y="3276364"/>
            <a:ext cx="12039170" cy="273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예외를 아무 로직 없이 catch만 하는 것은 바람직 하지 않다.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또한 catch에 단순히 throw만 하는 것도 바람직 하지 않다.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로그를 출력하거나, 문제를 원상 복구 시키는 로직을 첨가하는 등 catch만 수행하지 않고 해당 예외에 대한 처리를 해주어야 한다.</a:t>
            </a:r>
          </a:p>
        </p:txBody>
      </p:sp>
      <p:sp>
        <p:nvSpPr>
          <p:cNvPr id="7" name="Freeform 7"/>
          <p:cNvSpPr/>
          <p:nvPr/>
        </p:nvSpPr>
        <p:spPr>
          <a:xfrm>
            <a:off x="8910819" y="6667899"/>
            <a:ext cx="5675279" cy="2685860"/>
          </a:xfrm>
          <a:custGeom>
            <a:avLst/>
            <a:gdLst/>
            <a:ahLst/>
            <a:cxnLst/>
            <a:rect l="l" t="t" r="r" b="b"/>
            <a:pathLst>
              <a:path w="5675279" h="2685860">
                <a:moveTo>
                  <a:pt x="0" y="0"/>
                </a:moveTo>
                <a:lnTo>
                  <a:pt x="5675279" y="0"/>
                </a:lnTo>
                <a:lnTo>
                  <a:pt x="5675279" y="2685860"/>
                </a:lnTo>
                <a:lnTo>
                  <a:pt x="0" y="2685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7917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52500"/>
            <a:ext cx="6208634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예외 처리 주의 사항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684609" y="2023112"/>
            <a:ext cx="785157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18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예외 Stack을 남겨 추적, 유지보수성 높이기</a:t>
            </a:r>
          </a:p>
        </p:txBody>
      </p:sp>
      <p:sp>
        <p:nvSpPr>
          <p:cNvPr id="4" name="Freeform 4"/>
          <p:cNvSpPr/>
          <p:nvPr/>
        </p:nvSpPr>
        <p:spPr>
          <a:xfrm>
            <a:off x="4751814" y="2073306"/>
            <a:ext cx="671834" cy="622242"/>
          </a:xfrm>
          <a:custGeom>
            <a:avLst/>
            <a:gdLst/>
            <a:ahLst/>
            <a:cxnLst/>
            <a:rect l="l" t="t" r="r" b="b"/>
            <a:pathLst>
              <a:path w="671834" h="622242">
                <a:moveTo>
                  <a:pt x="0" y="0"/>
                </a:moveTo>
                <a:lnTo>
                  <a:pt x="671834" y="0"/>
                </a:lnTo>
                <a:lnTo>
                  <a:pt x="671834" y="622242"/>
                </a:lnTo>
                <a:lnTo>
                  <a:pt x="0" y="622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07715" y="4541446"/>
            <a:ext cx="16272570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Exception의 추적성과 유지보수 성을 높이기 위해서, 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</a:t>
            </a:r>
            <a:r>
              <a:rPr lang="en-US" sz="2600">
                <a:solidFill>
                  <a:srgbClr val="E8816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e.toString()</a:t>
            </a:r>
            <a:r>
              <a:rPr lang="en-US" sz="26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이나 </a:t>
            </a:r>
            <a:r>
              <a:rPr lang="en-US" sz="2600">
                <a:solidFill>
                  <a:srgbClr val="E8816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e.getMessage()</a:t>
            </a:r>
            <a:r>
              <a:rPr lang="en-US" sz="26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로 마지막 예외 메세지만 남기기보다, 전체 Exception Stack을 다 넘기는 편이 좋다.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대표적인 slf4j 라이브러리의 </a:t>
            </a:r>
            <a:r>
              <a:rPr lang="en-US" sz="2600">
                <a:solidFill>
                  <a:srgbClr val="E8816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log.error()</a:t>
            </a:r>
            <a:r>
              <a:rPr lang="en-US" sz="26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역시 </a:t>
            </a:r>
            <a:r>
              <a:rPr lang="en-US" sz="2600">
                <a:solidFill>
                  <a:srgbClr val="E8816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e.printStackTrace() </a:t>
            </a:r>
            <a:r>
              <a:rPr lang="en-US" sz="26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처럼 Exception의 stack도 남긴다.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52500"/>
            <a:ext cx="6208634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예외 처리 주의 사항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592639" y="2023112"/>
            <a:ext cx="606302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18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Logging Framework 사용하기</a:t>
            </a:r>
          </a:p>
        </p:txBody>
      </p:sp>
      <p:sp>
        <p:nvSpPr>
          <p:cNvPr id="4" name="Freeform 4"/>
          <p:cNvSpPr/>
          <p:nvPr/>
        </p:nvSpPr>
        <p:spPr>
          <a:xfrm>
            <a:off x="5632341" y="2073306"/>
            <a:ext cx="671834" cy="622242"/>
          </a:xfrm>
          <a:custGeom>
            <a:avLst/>
            <a:gdLst/>
            <a:ahLst/>
            <a:cxnLst/>
            <a:rect l="l" t="t" r="r" b="b"/>
            <a:pathLst>
              <a:path w="671834" h="622242">
                <a:moveTo>
                  <a:pt x="0" y="0"/>
                </a:moveTo>
                <a:lnTo>
                  <a:pt x="671834" y="0"/>
                </a:lnTo>
                <a:lnTo>
                  <a:pt x="671834" y="622242"/>
                </a:lnTo>
                <a:lnTo>
                  <a:pt x="0" y="622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505613" y="4538345"/>
            <a:ext cx="14791879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E8816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e.printStackTrace()</a:t>
            </a:r>
            <a:r>
              <a:rPr lang="en-US" sz="26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대신 LoggingFramwork(slf4j, commons logging, log4j, logback)를 활용한다.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Logging Framework를 이용하면 로그 파일을 쪼갤 수 있고, 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여러 서버의 log를 한곳에서 모아서 보는 System을 활용할 수도 있다.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11625" y="0"/>
            <a:ext cx="7264750" cy="10287000"/>
          </a:xfrm>
          <a:custGeom>
            <a:avLst/>
            <a:gdLst/>
            <a:ahLst/>
            <a:cxnLst/>
            <a:rect l="l" t="t" r="r" b="b"/>
            <a:pathLst>
              <a:path w="7264750" h="10287000">
                <a:moveTo>
                  <a:pt x="0" y="0"/>
                </a:moveTo>
                <a:lnTo>
                  <a:pt x="7264750" y="0"/>
                </a:lnTo>
                <a:lnTo>
                  <a:pt x="72647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52500"/>
            <a:ext cx="6208634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예외 처리 주의 사항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52500"/>
            <a:ext cx="6208634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References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28569" y="2195195"/>
            <a:ext cx="15234699" cy="281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https://inpa.tistory.com/entry/JAVA-%E2%98%95-%EC%97%90%EB%9F%ACError-%EC%99%80-%EC%98%88%EC%99%B8-%ED%81%B4%EB%9E%98%EC%8A%A4Exception-%F0%9F%92%AF-%EC%B4%9D%EC%A0%95%EB%A6%AC#%EC%98%A4%EB%A5%98error_%EC%99%80_%EC%98%88%EC%99%B8exception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https://inpa.tistory.com/entry/JAVA-%E2%98%95-Exception-Handling-%EC%98%88%EC%99%B8%EB%A5%BC-%EC%B2%98%EB%A6%AC%ED%95%98%EB%8A%94-3%EA%B0%80%EC%A7%80-%EA%B8%B0%EB%B2%95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https://www.nextree.co.kr/p3239/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52500"/>
            <a:ext cx="1889157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Review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095696"/>
            <a:ext cx="8115300" cy="6391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프로그래밍의 오류 종류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예외 클래스의 계층 구조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Checked Exception과 Unchecked Exception 비교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Checked Exception의 종류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Unchecked Exception의 종류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예외 처리 방법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예외복구, 예외처리 회피, 예외 전환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예외 처리 주의 사항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8225" y="952500"/>
            <a:ext cx="6208634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프로그래밍의 오류 종류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284535" y="3035887"/>
            <a:ext cx="850180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컴파일 에러 (compile-time error)</a:t>
            </a:r>
            <a:r>
              <a:rPr lang="en-US" sz="2599" b="1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 </a:t>
            </a:r>
            <a:r>
              <a:rPr lang="en-US" sz="25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: 컴파일시에 발생하는 에러 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2866455"/>
            <a:ext cx="857024" cy="85702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47A6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006676"/>
            <a:ext cx="857024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9F9F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84535" y="4486595"/>
            <a:ext cx="731653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런타임 에러 (runtime error)</a:t>
            </a:r>
            <a:r>
              <a:rPr lang="en-US" sz="25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 : 실행시에 발생하는 에러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84028" y="7816349"/>
            <a:ext cx="922049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논리적 에러 (logical error)</a:t>
            </a:r>
            <a:r>
              <a:rPr lang="en-US" sz="25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: 실행은 되지만 의도와 다르게 동작하는것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4343513"/>
            <a:ext cx="857024" cy="857024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47A6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4483735"/>
            <a:ext cx="857024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9F9F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02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7657077"/>
            <a:ext cx="857024" cy="85702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47A6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7797299"/>
            <a:ext cx="857024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9F9F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03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303078" y="5390127"/>
            <a:ext cx="723900" cy="723900"/>
            <a:chOff x="0" y="0"/>
            <a:chExt cx="5363639" cy="536363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363639" cy="5363639"/>
            </a:xfrm>
            <a:custGeom>
              <a:avLst/>
              <a:gdLst/>
              <a:ahLst/>
              <a:cxnLst/>
              <a:rect l="l" t="t" r="r" b="b"/>
              <a:pathLst>
                <a:path w="5363639" h="5363639">
                  <a:moveTo>
                    <a:pt x="2681819" y="0"/>
                  </a:moveTo>
                  <a:cubicBezTo>
                    <a:pt x="1200691" y="0"/>
                    <a:pt x="0" y="1200691"/>
                    <a:pt x="0" y="2681819"/>
                  </a:cubicBezTo>
                  <a:cubicBezTo>
                    <a:pt x="0" y="4162947"/>
                    <a:pt x="1200691" y="5363639"/>
                    <a:pt x="2681819" y="5363639"/>
                  </a:cubicBezTo>
                  <a:cubicBezTo>
                    <a:pt x="4162947" y="5363639"/>
                    <a:pt x="5363639" y="4162947"/>
                    <a:pt x="5363639" y="2681819"/>
                  </a:cubicBezTo>
                  <a:cubicBezTo>
                    <a:pt x="5363639" y="1200691"/>
                    <a:pt x="4162947" y="0"/>
                    <a:pt x="2681819" y="0"/>
                  </a:cubicBezTo>
                  <a:close/>
                </a:path>
              </a:pathLst>
            </a:custGeom>
            <a:solidFill>
              <a:srgbClr val="E8816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236517" y="5508872"/>
            <a:ext cx="85702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9F9F9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47217" y="5432672"/>
            <a:ext cx="11272919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에러 (error) : 프로그램 코드에 의해서 수습될 수 없는 심각한 오류 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                     ex) OutOfMemoryError, StackOverflowError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47217" y="6604882"/>
            <a:ext cx="9206508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예외 (exception) : 프로그램 코드에 의해서 수습될 수 있는 다소 미약한 오류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303078" y="6475977"/>
            <a:ext cx="723900" cy="723900"/>
            <a:chOff x="0" y="0"/>
            <a:chExt cx="5363639" cy="536363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363639" cy="5363639"/>
            </a:xfrm>
            <a:custGeom>
              <a:avLst/>
              <a:gdLst/>
              <a:ahLst/>
              <a:cxnLst/>
              <a:rect l="l" t="t" r="r" b="b"/>
              <a:pathLst>
                <a:path w="5363639" h="5363639">
                  <a:moveTo>
                    <a:pt x="2681819" y="0"/>
                  </a:moveTo>
                  <a:cubicBezTo>
                    <a:pt x="1200691" y="0"/>
                    <a:pt x="0" y="1200691"/>
                    <a:pt x="0" y="2681819"/>
                  </a:cubicBezTo>
                  <a:cubicBezTo>
                    <a:pt x="0" y="4162947"/>
                    <a:pt x="1200691" y="5363639"/>
                    <a:pt x="2681819" y="5363639"/>
                  </a:cubicBezTo>
                  <a:cubicBezTo>
                    <a:pt x="4162947" y="5363639"/>
                    <a:pt x="5363639" y="4162947"/>
                    <a:pt x="5363639" y="2681819"/>
                  </a:cubicBezTo>
                  <a:cubicBezTo>
                    <a:pt x="5363639" y="1200691"/>
                    <a:pt x="4162947" y="0"/>
                    <a:pt x="2681819" y="0"/>
                  </a:cubicBezTo>
                  <a:close/>
                </a:path>
              </a:pathLst>
            </a:custGeom>
            <a:solidFill>
              <a:srgbClr val="E8816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236517" y="6585197"/>
            <a:ext cx="85702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9F9F9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48264" y="2673796"/>
            <a:ext cx="10591472" cy="5167268"/>
          </a:xfrm>
          <a:custGeom>
            <a:avLst/>
            <a:gdLst/>
            <a:ahLst/>
            <a:cxnLst/>
            <a:rect l="l" t="t" r="r" b="b"/>
            <a:pathLst>
              <a:path w="10591472" h="5167268">
                <a:moveTo>
                  <a:pt x="0" y="0"/>
                </a:moveTo>
                <a:lnTo>
                  <a:pt x="10591472" y="0"/>
                </a:lnTo>
                <a:lnTo>
                  <a:pt x="10591472" y="5167268"/>
                </a:lnTo>
                <a:lnTo>
                  <a:pt x="0" y="5167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10882329" y="4118723"/>
            <a:ext cx="4248603" cy="1734846"/>
          </a:xfrm>
          <a:custGeom>
            <a:avLst/>
            <a:gdLst/>
            <a:ahLst/>
            <a:cxnLst/>
            <a:rect l="l" t="t" r="r" b="b"/>
            <a:pathLst>
              <a:path w="4248603" h="1734846">
                <a:moveTo>
                  <a:pt x="4248603" y="0"/>
                </a:moveTo>
                <a:lnTo>
                  <a:pt x="0" y="0"/>
                </a:lnTo>
                <a:lnTo>
                  <a:pt x="0" y="1734846"/>
                </a:lnTo>
                <a:lnTo>
                  <a:pt x="4248603" y="1734846"/>
                </a:lnTo>
                <a:lnTo>
                  <a:pt x="424860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38225" y="952500"/>
            <a:ext cx="6208634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 spc="17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예외 클래스의 계층 구조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63665" y="4413376"/>
            <a:ext cx="3023592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getMessage()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printStackTrace()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57084" y="2258436"/>
            <a:ext cx="11373833" cy="6999864"/>
          </a:xfrm>
          <a:custGeom>
            <a:avLst/>
            <a:gdLst/>
            <a:ahLst/>
            <a:cxnLst/>
            <a:rect l="l" t="t" r="r" b="b"/>
            <a:pathLst>
              <a:path w="11373833" h="6999864">
                <a:moveTo>
                  <a:pt x="0" y="0"/>
                </a:moveTo>
                <a:lnTo>
                  <a:pt x="11373832" y="0"/>
                </a:lnTo>
                <a:lnTo>
                  <a:pt x="11373832" y="6999864"/>
                </a:lnTo>
                <a:lnTo>
                  <a:pt x="0" y="6999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38225" y="952500"/>
            <a:ext cx="9708617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Checked Exception과 Unchecked Exception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885935" y="2201915"/>
          <a:ext cx="14516129" cy="6573328"/>
        </p:xfrm>
        <a:graphic>
          <a:graphicData uri="http://schemas.openxmlformats.org/drawingml/2006/table">
            <a:tbl>
              <a:tblPr/>
              <a:tblGrid>
                <a:gridCol w="3326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5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4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4866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647A65"/>
                          </a:solidFill>
                          <a:latin typeface="용이고딕-레귤러 Ultra-Bold"/>
                          <a:ea typeface="용이고딕-레귤러 Ultra-Bold"/>
                          <a:cs typeface="용이고딕-레귤러 Ultra-Bold"/>
                          <a:sym typeface="용이고딕-레귤러 Ultra-Bold"/>
                        </a:rPr>
                        <a:t>Checked Exception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E88160"/>
                          </a:solidFill>
                          <a:latin typeface="용이고딕-레귤러 Ultra-Bold"/>
                          <a:ea typeface="용이고딕-레귤러 Ultra-Bold"/>
                          <a:cs typeface="용이고딕-레귤러 Ultra-Bold"/>
                          <a:sym typeface="용이고딕-레귤러 Ultra-Bold"/>
                        </a:rPr>
                        <a:t>Unchecked Exception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9021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처리 여부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647A65"/>
                          </a:solidFill>
                          <a:latin typeface="용이고딕-레귤러 Bold"/>
                          <a:ea typeface="용이고딕-레귤러 Bold"/>
                          <a:cs typeface="용이고딕-레귤러 Bold"/>
                          <a:sym typeface="용이고딕-레귤러 Bold"/>
                        </a:rPr>
                        <a:t>반드시 예외를 처리해야 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E88160"/>
                          </a:solidFill>
                          <a:latin typeface="용이고딕-레귤러 Bold"/>
                          <a:ea typeface="용이고딕-레귤러 Bold"/>
                          <a:cs typeface="용이고딕-레귤러 Bold"/>
                          <a:sym typeface="용이고딕-레귤러 Bold"/>
                        </a:rPr>
                        <a:t>명시적인 처리를 강제하지 않음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9021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확인 시점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647A65"/>
                          </a:solidFill>
                          <a:latin typeface="용이고딕-레귤러 Bold"/>
                          <a:ea typeface="용이고딕-레귤러 Bold"/>
                          <a:cs typeface="용이고딕-레귤러 Bold"/>
                          <a:sym typeface="용이고딕-레귤러 Bold"/>
                        </a:rPr>
                        <a:t>컴파일 단계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E88160"/>
                          </a:solidFill>
                          <a:latin typeface="용이고딕-레귤러 Bold"/>
                          <a:ea typeface="용이고딕-레귤러 Bold"/>
                          <a:cs typeface="용이고딕-레귤러 Bold"/>
                          <a:sym typeface="용이고딕-레귤러 Bold"/>
                        </a:rPr>
                        <a:t>런타임 단계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9021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예외발생시 트랜잭션 처리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647A65"/>
                          </a:solidFill>
                          <a:latin typeface="용이고딕-레귤러 Bold"/>
                          <a:ea typeface="용이고딕-레귤러 Bold"/>
                          <a:cs typeface="용이고딕-레귤러 Bold"/>
                          <a:sym typeface="용이고딕-레귤러 Bold"/>
                        </a:rPr>
                        <a:t>Roll-back 하지 않음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E88160"/>
                          </a:solidFill>
                          <a:latin typeface="용이고딕-레귤러 Bold"/>
                          <a:ea typeface="용이고딕-레귤러 Bold"/>
                          <a:cs typeface="용이고딕-레귤러 Bold"/>
                          <a:sym typeface="용이고딕-레귤러 Bold"/>
                        </a:rPr>
                        <a:t>Roll-back 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399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대표 예외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647A65"/>
                          </a:solidFill>
                          <a:latin typeface="용이고딕-레귤러 Bold"/>
                          <a:ea typeface="용이고딕-레귤러 Bold"/>
                          <a:cs typeface="용이고딕-레귤러 Bold"/>
                          <a:sym typeface="용이고딕-레귤러 Bold"/>
                        </a:rPr>
                        <a:t>RuntimeException을 제외한, Exception 클래스와 그를 상속받는 하위 예외</a:t>
                      </a:r>
                      <a:endParaRPr lang="en-US" sz="1100"/>
                    </a:p>
                    <a:p>
                      <a:pPr algn="ctr">
                        <a:lnSpc>
                          <a:spcPts val="308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3080"/>
                        </a:lnSpc>
                      </a:pPr>
                      <a:r>
                        <a:rPr lang="en-US" sz="2200" b="1">
                          <a:solidFill>
                            <a:srgbClr val="647A65"/>
                          </a:solidFill>
                          <a:latin typeface="용이고딕-레귤러 Bold"/>
                          <a:ea typeface="용이고딕-레귤러 Bold"/>
                          <a:cs typeface="용이고딕-레귤러 Bold"/>
                          <a:sym typeface="용이고딕-레귤러 Bold"/>
                        </a:rPr>
                        <a:t>- IOException</a:t>
                      </a:r>
                    </a:p>
                    <a:p>
                      <a:pPr algn="l">
                        <a:lnSpc>
                          <a:spcPts val="3080"/>
                        </a:lnSpc>
                      </a:pPr>
                      <a:r>
                        <a:rPr lang="en-US" sz="2200" b="1">
                          <a:solidFill>
                            <a:srgbClr val="647A65"/>
                          </a:solidFill>
                          <a:latin typeface="용이고딕-레귤러 Bold"/>
                          <a:ea typeface="용이고딕-레귤러 Bold"/>
                          <a:cs typeface="용이고딕-레귤러 Bold"/>
                          <a:sym typeface="용이고딕-레귤러 Bold"/>
                        </a:rPr>
                        <a:t>- FileNotFoundException</a:t>
                      </a:r>
                    </a:p>
                    <a:p>
                      <a:pPr algn="l">
                        <a:lnSpc>
                          <a:spcPts val="3080"/>
                        </a:lnSpc>
                      </a:pPr>
                      <a:r>
                        <a:rPr lang="en-US" sz="2200" b="1">
                          <a:solidFill>
                            <a:srgbClr val="647A65"/>
                          </a:solidFill>
                          <a:latin typeface="용이고딕-레귤러 Bold"/>
                          <a:ea typeface="용이고딕-레귤러 Bold"/>
                          <a:cs typeface="용이고딕-레귤러 Bold"/>
                          <a:sym typeface="용이고딕-레귤러 Bold"/>
                        </a:rPr>
                        <a:t>- SQLException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E88160"/>
                          </a:solidFill>
                          <a:latin typeface="용이고딕-레귤러 Bold"/>
                          <a:ea typeface="용이고딕-레귤러 Bold"/>
                          <a:cs typeface="용이고딕-레귤러 Bold"/>
                          <a:sym typeface="용이고딕-레귤러 Bold"/>
                        </a:rPr>
                        <a:t>RuntimeException 과 그 하위 예외</a:t>
                      </a:r>
                      <a:endParaRPr lang="en-US" sz="1100"/>
                    </a:p>
                    <a:p>
                      <a:pPr algn="ctr">
                        <a:lnSpc>
                          <a:spcPts val="3080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3080"/>
                        </a:lnSpc>
                      </a:pPr>
                      <a:r>
                        <a:rPr lang="en-US" sz="2200" b="1">
                          <a:solidFill>
                            <a:srgbClr val="E88160"/>
                          </a:solidFill>
                          <a:latin typeface="용이고딕-레귤러 Bold"/>
                          <a:ea typeface="용이고딕-레귤러 Bold"/>
                          <a:cs typeface="용이고딕-레귤러 Bold"/>
                          <a:sym typeface="용이고딕-레귤러 Bold"/>
                        </a:rPr>
                        <a:t>- NullPointerException</a:t>
                      </a:r>
                    </a:p>
                    <a:p>
                      <a:pPr algn="l">
                        <a:lnSpc>
                          <a:spcPts val="3080"/>
                        </a:lnSpc>
                      </a:pPr>
                      <a:r>
                        <a:rPr lang="en-US" sz="2200" b="1">
                          <a:solidFill>
                            <a:srgbClr val="E88160"/>
                          </a:solidFill>
                          <a:latin typeface="용이고딕-레귤러 Bold"/>
                          <a:ea typeface="용이고딕-레귤러 Bold"/>
                          <a:cs typeface="용이고딕-레귤러 Bold"/>
                          <a:sym typeface="용이고딕-레귤러 Bold"/>
                        </a:rPr>
                        <a:t>- IllegalArgumentException</a:t>
                      </a:r>
                    </a:p>
                    <a:p>
                      <a:pPr algn="l">
                        <a:lnSpc>
                          <a:spcPts val="3080"/>
                        </a:lnSpc>
                      </a:pPr>
                      <a:r>
                        <a:rPr lang="en-US" sz="2200" b="1">
                          <a:solidFill>
                            <a:srgbClr val="E88160"/>
                          </a:solidFill>
                          <a:latin typeface="용이고딕-레귤러 Bold"/>
                          <a:ea typeface="용이고딕-레귤러 Bold"/>
                          <a:cs typeface="용이고딕-레귤러 Bold"/>
                          <a:sym typeface="용이고딕-레귤러 Bold"/>
                        </a:rPr>
                        <a:t>- IndexOutOfBoundException</a:t>
                      </a:r>
                    </a:p>
                    <a:p>
                      <a:pPr algn="l">
                        <a:lnSpc>
                          <a:spcPts val="3080"/>
                        </a:lnSpc>
                      </a:pPr>
                      <a:r>
                        <a:rPr lang="en-US" sz="2200" b="1">
                          <a:solidFill>
                            <a:srgbClr val="E88160"/>
                          </a:solidFill>
                          <a:latin typeface="용이고딕-레귤러 Bold"/>
                          <a:ea typeface="용이고딕-레귤러 Bold"/>
                          <a:cs typeface="용이고딕-레귤러 Bold"/>
                          <a:sym typeface="용이고딕-레귤러 Bold"/>
                        </a:rPr>
                        <a:t>- SystemException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38225" y="952500"/>
            <a:ext cx="10843746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Checked Exception과 Unchecked Exception의 비교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08272" y="2522101"/>
            <a:ext cx="9471457" cy="3444166"/>
          </a:xfrm>
          <a:custGeom>
            <a:avLst/>
            <a:gdLst/>
            <a:ahLst/>
            <a:cxnLst/>
            <a:rect l="l" t="t" r="r" b="b"/>
            <a:pathLst>
              <a:path w="9471457" h="3444166">
                <a:moveTo>
                  <a:pt x="0" y="0"/>
                </a:moveTo>
                <a:lnTo>
                  <a:pt x="9471456" y="0"/>
                </a:lnTo>
                <a:lnTo>
                  <a:pt x="9471456" y="3444166"/>
                </a:lnTo>
                <a:lnTo>
                  <a:pt x="0" y="3444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507408" y="6673992"/>
            <a:ext cx="17273183" cy="1898152"/>
          </a:xfrm>
          <a:custGeom>
            <a:avLst/>
            <a:gdLst/>
            <a:ahLst/>
            <a:cxnLst/>
            <a:rect l="l" t="t" r="r" b="b"/>
            <a:pathLst>
              <a:path w="17273183" h="1898152">
                <a:moveTo>
                  <a:pt x="0" y="0"/>
                </a:moveTo>
                <a:lnTo>
                  <a:pt x="17273184" y="0"/>
                </a:lnTo>
                <a:lnTo>
                  <a:pt x="17273184" y="1898152"/>
                </a:lnTo>
                <a:lnTo>
                  <a:pt x="0" y="189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38225" y="952500"/>
            <a:ext cx="9708617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647A65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Checked Exception</a:t>
            </a:r>
            <a:r>
              <a:rPr lang="en-US" sz="3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 - IOException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95680" y="2034607"/>
            <a:ext cx="12496640" cy="3359629"/>
          </a:xfrm>
          <a:custGeom>
            <a:avLst/>
            <a:gdLst/>
            <a:ahLst/>
            <a:cxnLst/>
            <a:rect l="l" t="t" r="r" b="b"/>
            <a:pathLst>
              <a:path w="12496640" h="3359629">
                <a:moveTo>
                  <a:pt x="0" y="0"/>
                </a:moveTo>
                <a:lnTo>
                  <a:pt x="12496640" y="0"/>
                </a:lnTo>
                <a:lnTo>
                  <a:pt x="12496640" y="3359629"/>
                </a:lnTo>
                <a:lnTo>
                  <a:pt x="0" y="33596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203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806677" y="5693473"/>
            <a:ext cx="12674646" cy="4018269"/>
          </a:xfrm>
          <a:custGeom>
            <a:avLst/>
            <a:gdLst/>
            <a:ahLst/>
            <a:cxnLst/>
            <a:rect l="l" t="t" r="r" b="b"/>
            <a:pathLst>
              <a:path w="12674646" h="4018269">
                <a:moveTo>
                  <a:pt x="0" y="0"/>
                </a:moveTo>
                <a:lnTo>
                  <a:pt x="12674646" y="0"/>
                </a:lnTo>
                <a:lnTo>
                  <a:pt x="12674646" y="4018268"/>
                </a:lnTo>
                <a:lnTo>
                  <a:pt x="0" y="4018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38225" y="952500"/>
            <a:ext cx="10705419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647A65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Checked Exception</a:t>
            </a:r>
            <a:r>
              <a:rPr lang="en-US" sz="3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 - FileNotFoundException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71831" y="2419153"/>
            <a:ext cx="9544338" cy="3429204"/>
          </a:xfrm>
          <a:custGeom>
            <a:avLst/>
            <a:gdLst/>
            <a:ahLst/>
            <a:cxnLst/>
            <a:rect l="l" t="t" r="r" b="b"/>
            <a:pathLst>
              <a:path w="9544338" h="3429204">
                <a:moveTo>
                  <a:pt x="0" y="0"/>
                </a:moveTo>
                <a:lnTo>
                  <a:pt x="9544338" y="0"/>
                </a:lnTo>
                <a:lnTo>
                  <a:pt x="9544338" y="3429205"/>
                </a:lnTo>
                <a:lnTo>
                  <a:pt x="0" y="3429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276174" y="6273888"/>
            <a:ext cx="15735652" cy="3068880"/>
          </a:xfrm>
          <a:custGeom>
            <a:avLst/>
            <a:gdLst/>
            <a:ahLst/>
            <a:cxnLst/>
            <a:rect l="l" t="t" r="r" b="b"/>
            <a:pathLst>
              <a:path w="15735652" h="3068880">
                <a:moveTo>
                  <a:pt x="0" y="0"/>
                </a:moveTo>
                <a:lnTo>
                  <a:pt x="15735652" y="0"/>
                </a:lnTo>
                <a:lnTo>
                  <a:pt x="15735652" y="3068880"/>
                </a:lnTo>
                <a:lnTo>
                  <a:pt x="0" y="3068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38225" y="952500"/>
            <a:ext cx="13403431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E8816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Unchecked Exception</a:t>
            </a:r>
            <a:r>
              <a:rPr lang="en-US" sz="3599" b="1">
                <a:solidFill>
                  <a:srgbClr val="000000"/>
                </a:solidFill>
                <a:latin typeface="용이고딕-레귤러 Ultra-Bold"/>
                <a:ea typeface="용이고딕-레귤러 Ultra-Bold"/>
                <a:cs typeface="용이고딕-레귤러 Ultra-Bold"/>
                <a:sym typeface="용이고딕-레귤러 Ultra-Bold"/>
              </a:rPr>
              <a:t> - ArrayIndexOutOfBoundsException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1179</Words>
  <Application>Microsoft Office PowerPoint</Application>
  <PresentationFormat>Custom</PresentationFormat>
  <Paragraphs>211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윤고딕</vt:lpstr>
      <vt:lpstr>용이고딕-레귤러</vt:lpstr>
      <vt:lpstr>Arial</vt:lpstr>
      <vt:lpstr>용이고딕-레귤러 Ultra-Bold</vt:lpstr>
      <vt:lpstr>Calibri</vt:lpstr>
      <vt:lpstr>Roboto Condensed</vt:lpstr>
      <vt:lpstr>윤고딕 Bold</vt:lpstr>
      <vt:lpstr>용이고딕-레귤러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Simple General Business Presentation</dc:title>
  <cp:lastModifiedBy>Suhyeon Lee</cp:lastModifiedBy>
  <cp:revision>3</cp:revision>
  <dcterms:created xsi:type="dcterms:W3CDTF">2006-08-16T00:00:00Z</dcterms:created>
  <dcterms:modified xsi:type="dcterms:W3CDTF">2024-09-06T03:15:50Z</dcterms:modified>
  <dc:identifier>DAGPwIAR3yE</dc:identifier>
</cp:coreProperties>
</file>